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60" r:id="rId3"/>
    <p:sldId id="258" r:id="rId4"/>
    <p:sldId id="259" r:id="rId5"/>
    <p:sldId id="261" r:id="rId6"/>
    <p:sldId id="262" r:id="rId7"/>
    <p:sldId id="272" r:id="rId8"/>
    <p:sldId id="266" r:id="rId9"/>
    <p:sldId id="267" r:id="rId10"/>
    <p:sldId id="268" r:id="rId11"/>
    <p:sldId id="275" r:id="rId12"/>
    <p:sldId id="273" r:id="rId13"/>
    <p:sldId id="274" r:id="rId14"/>
    <p:sldId id="269" r:id="rId15"/>
    <p:sldId id="270" r:id="rId16"/>
    <p:sldId id="265" r:id="rId17"/>
    <p:sldId id="277" r:id="rId18"/>
    <p:sldId id="278" r:id="rId19"/>
    <p:sldId id="279" r:id="rId20"/>
    <p:sldId id="264" r:id="rId2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72" d="100"/>
          <a:sy n="72" d="100"/>
        </p:scale>
        <p:origin x="72" y="73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A43BAD-70DD-4271-8D8F-6B8C91A608E7}" type="datetimeFigureOut">
              <a:rPr lang="en-GB" smtClean="0"/>
              <a:t>19/11/2020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416050-FC96-4B90-95D4-67720F43623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7431260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A43BAD-70DD-4271-8D8F-6B8C91A608E7}" type="datetimeFigureOut">
              <a:rPr lang="en-GB" smtClean="0"/>
              <a:t>19/11/2020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416050-FC96-4B90-95D4-67720F43623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8081262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A43BAD-70DD-4271-8D8F-6B8C91A608E7}" type="datetimeFigureOut">
              <a:rPr lang="en-GB" smtClean="0"/>
              <a:t>19/11/2020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416050-FC96-4B90-95D4-67720F43623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593341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A43BAD-70DD-4271-8D8F-6B8C91A608E7}" type="datetimeFigureOut">
              <a:rPr lang="en-GB" smtClean="0"/>
              <a:t>19/11/2020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416050-FC96-4B90-95D4-67720F43623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1303858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A43BAD-70DD-4271-8D8F-6B8C91A608E7}" type="datetimeFigureOut">
              <a:rPr lang="en-GB" smtClean="0"/>
              <a:t>19/11/2020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416050-FC96-4B90-95D4-67720F43623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0150218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A43BAD-70DD-4271-8D8F-6B8C91A608E7}" type="datetimeFigureOut">
              <a:rPr lang="en-GB" smtClean="0"/>
              <a:t>19/11/2020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416050-FC96-4B90-95D4-67720F43623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2731376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A43BAD-70DD-4271-8D8F-6B8C91A608E7}" type="datetimeFigureOut">
              <a:rPr lang="en-GB" smtClean="0"/>
              <a:t>19/11/2020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416050-FC96-4B90-95D4-67720F43623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8116448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A43BAD-70DD-4271-8D8F-6B8C91A608E7}" type="datetimeFigureOut">
              <a:rPr lang="en-GB" smtClean="0"/>
              <a:t>19/11/2020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416050-FC96-4B90-95D4-67720F43623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1377529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A43BAD-70DD-4271-8D8F-6B8C91A608E7}" type="datetimeFigureOut">
              <a:rPr lang="en-GB" smtClean="0"/>
              <a:t>19/11/2020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416050-FC96-4B90-95D4-67720F43623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162904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A43BAD-70DD-4271-8D8F-6B8C91A608E7}" type="datetimeFigureOut">
              <a:rPr lang="en-GB" smtClean="0"/>
              <a:t>19/11/2020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416050-FC96-4B90-95D4-67720F43623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9308498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A43BAD-70DD-4271-8D8F-6B8C91A608E7}" type="datetimeFigureOut">
              <a:rPr lang="en-GB" smtClean="0"/>
              <a:t>19/11/2020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416050-FC96-4B90-95D4-67720F43623B}" type="slidenum">
              <a:rPr lang="en-GB" smtClean="0"/>
              <a:t>‹#›</a:t>
            </a:fld>
            <a:endParaRPr lang="en-GB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38997264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A43BAD-70DD-4271-8D8F-6B8C91A608E7}" type="datetimeFigureOut">
              <a:rPr lang="en-GB" smtClean="0"/>
              <a:t>19/11/2020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416050-FC96-4B90-95D4-67720F43623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922779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A43BAD-70DD-4271-8D8F-6B8C91A608E7}" type="datetimeFigureOut">
              <a:rPr lang="en-GB" smtClean="0"/>
              <a:t>19/11/2020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416050-FC96-4B90-95D4-67720F43623B}" type="slidenum">
              <a:rPr lang="en-GB" smtClean="0"/>
              <a:t>‹#›</a:t>
            </a:fld>
            <a:endParaRPr lang="en-GB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57643609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A43BAD-70DD-4271-8D8F-6B8C91A608E7}" type="datetimeFigureOut">
              <a:rPr lang="en-GB" smtClean="0"/>
              <a:t>19/11/2020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416050-FC96-4B90-95D4-67720F43623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9563365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A43BAD-70DD-4271-8D8F-6B8C91A608E7}" type="datetimeFigureOut">
              <a:rPr lang="en-GB" smtClean="0"/>
              <a:t>19/11/2020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416050-FC96-4B90-95D4-67720F43623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9976390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A43BAD-70DD-4271-8D8F-6B8C91A608E7}" type="datetimeFigureOut">
              <a:rPr lang="en-GB" smtClean="0"/>
              <a:t>19/11/2020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416050-FC96-4B90-95D4-67720F43623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3699931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3A43BAD-70DD-4271-8D8F-6B8C91A608E7}" type="datetimeFigureOut">
              <a:rPr lang="en-GB" smtClean="0"/>
              <a:t>19/11/2020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EE416050-FC96-4B90-95D4-67720F43623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556774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://www.surveymonkey.co.uk/r/PlaceC19" TargetMode="External"/><Relationship Id="rId2" Type="http://schemas.openxmlformats.org/officeDocument/2006/relationships/hyperlink" Target="mailto:elizabeth.turner@teignbridge.gov.uk" TargetMode="Externa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.png"/><Relationship Id="rId4" Type="http://schemas.openxmlformats.org/officeDocument/2006/relationships/image" Target="../media/image1.jpe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1.jpeg"/><Relationship Id="rId7" Type="http://schemas.openxmlformats.org/officeDocument/2006/relationships/image" Target="../media/image6.png"/><Relationship Id="rId2" Type="http://schemas.openxmlformats.org/officeDocument/2006/relationships/hyperlink" Target="https://protect-eu.mimecast.com/s/IkDjCJQYKsqB2jkSpH1lb?domain=devonnewscentre.info" TargetMode="Externa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6" Type="http://schemas.openxmlformats.org/officeDocument/2006/relationships/hyperlink" Target="mailto:DavidRickwood@woodlandtrust.org.uk" TargetMode="External"/><Relationship Id="rId5" Type="http://schemas.openxmlformats.org/officeDocument/2006/relationships/image" Target="../media/image16.png"/><Relationship Id="rId4" Type="http://schemas.openxmlformats.org/officeDocument/2006/relationships/image" Target="../media/image1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6.png"/><Relationship Id="rId4" Type="http://schemas.openxmlformats.org/officeDocument/2006/relationships/image" Target="../media/image1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6.png"/><Relationship Id="rId4" Type="http://schemas.openxmlformats.org/officeDocument/2006/relationships/image" Target="../media/image1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devon.gov.uk/roadsandtransport/report-a-problem/" TargetMode="External"/><Relationship Id="rId2" Type="http://schemas.openxmlformats.org/officeDocument/2006/relationships/hyperlink" Target="mailto:estelle.skinner@teignbridge.gov.uk" TargetMode="Externa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.png"/><Relationship Id="rId4" Type="http://schemas.openxmlformats.org/officeDocument/2006/relationships/image" Target="../media/image1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76712" y="314296"/>
            <a:ext cx="8383398" cy="771787"/>
          </a:xfrm>
        </p:spPr>
        <p:txBody>
          <a:bodyPr>
            <a:normAutofit fontScale="90000"/>
          </a:bodyPr>
          <a:lstStyle/>
          <a:p>
            <a:r>
              <a:rPr lang="en-GB" dirty="0" smtClean="0">
                <a:solidFill>
                  <a:schemeClr val="accent2">
                    <a:lumMod val="75000"/>
                  </a:schemeClr>
                </a:solidFill>
              </a:rPr>
              <a:t>Teignbridge Cycle Forum </a:t>
            </a:r>
            <a:endParaRPr lang="en-GB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76711" y="1526796"/>
            <a:ext cx="9239075" cy="4480304"/>
          </a:xfrm>
        </p:spPr>
        <p:txBody>
          <a:bodyPr>
            <a:normAutofit fontScale="85000" lnSpcReduction="20000"/>
          </a:bodyPr>
          <a:lstStyle/>
          <a:p>
            <a:pPr algn="l"/>
            <a:r>
              <a:rPr lang="en-GB" dirty="0">
                <a:solidFill>
                  <a:schemeClr val="accent2">
                    <a:lumMod val="75000"/>
                  </a:schemeClr>
                </a:solidFill>
              </a:rPr>
              <a:t>17:00 – </a:t>
            </a:r>
            <a:r>
              <a:rPr lang="en-GB" dirty="0" smtClean="0">
                <a:solidFill>
                  <a:schemeClr val="accent2">
                    <a:lumMod val="75000"/>
                  </a:schemeClr>
                </a:solidFill>
              </a:rPr>
              <a:t>17:10    </a:t>
            </a:r>
            <a:r>
              <a:rPr lang="en-GB" b="1" dirty="0" smtClean="0">
                <a:solidFill>
                  <a:schemeClr val="accent2">
                    <a:lumMod val="75000"/>
                  </a:schemeClr>
                </a:solidFill>
              </a:rPr>
              <a:t>Welcome, </a:t>
            </a:r>
            <a:r>
              <a:rPr lang="en-GB" b="1" dirty="0">
                <a:solidFill>
                  <a:schemeClr val="accent2">
                    <a:lumMod val="75000"/>
                  </a:schemeClr>
                </a:solidFill>
              </a:rPr>
              <a:t>&amp; 20mph trial update                   </a:t>
            </a:r>
            <a:r>
              <a:rPr lang="en-GB" b="1" dirty="0" smtClean="0">
                <a:solidFill>
                  <a:schemeClr val="accent2">
                    <a:lumMod val="75000"/>
                  </a:schemeClr>
                </a:solidFill>
              </a:rPr>
              <a:t> Cllr </a:t>
            </a:r>
            <a:r>
              <a:rPr lang="en-GB" b="1" dirty="0">
                <a:solidFill>
                  <a:schemeClr val="accent2">
                    <a:lumMod val="75000"/>
                  </a:schemeClr>
                </a:solidFill>
              </a:rPr>
              <a:t>Jackie Hook, TDC &amp; DCC</a:t>
            </a:r>
            <a:endParaRPr lang="en-GB" dirty="0">
              <a:solidFill>
                <a:schemeClr val="accent2">
                  <a:lumMod val="75000"/>
                </a:schemeClr>
              </a:solidFill>
            </a:endParaRPr>
          </a:p>
          <a:p>
            <a:r>
              <a:rPr lang="en-GB" b="1" dirty="0">
                <a:solidFill>
                  <a:schemeClr val="accent2">
                    <a:lumMod val="75000"/>
                  </a:schemeClr>
                </a:solidFill>
              </a:rPr>
              <a:t>                                                                                                                                                                       </a:t>
            </a:r>
            <a:endParaRPr lang="en-GB" dirty="0">
              <a:solidFill>
                <a:schemeClr val="accent2">
                  <a:lumMod val="75000"/>
                </a:schemeClr>
              </a:solidFill>
            </a:endParaRPr>
          </a:p>
          <a:p>
            <a:pPr algn="l"/>
            <a:r>
              <a:rPr lang="en-GB" dirty="0">
                <a:solidFill>
                  <a:schemeClr val="accent2">
                    <a:lumMod val="75000"/>
                  </a:schemeClr>
                </a:solidFill>
              </a:rPr>
              <a:t>17:10 – </a:t>
            </a:r>
            <a:r>
              <a:rPr lang="en-GB" dirty="0" smtClean="0">
                <a:solidFill>
                  <a:schemeClr val="accent2">
                    <a:lumMod val="75000"/>
                  </a:schemeClr>
                </a:solidFill>
              </a:rPr>
              <a:t>17:15    </a:t>
            </a:r>
            <a:r>
              <a:rPr lang="en-GB" b="1" dirty="0">
                <a:solidFill>
                  <a:schemeClr val="accent2">
                    <a:lumMod val="75000"/>
                  </a:schemeClr>
                </a:solidFill>
              </a:rPr>
              <a:t>Recovery survey  </a:t>
            </a:r>
            <a:r>
              <a:rPr lang="en-GB" dirty="0">
                <a:solidFill>
                  <a:schemeClr val="accent2">
                    <a:lumMod val="75000"/>
                  </a:schemeClr>
                </a:solidFill>
              </a:rPr>
              <a:t>                                          </a:t>
            </a:r>
            <a:r>
              <a:rPr lang="en-GB" b="1" dirty="0" smtClean="0">
                <a:solidFill>
                  <a:schemeClr val="accent2">
                    <a:lumMod val="75000"/>
                  </a:schemeClr>
                </a:solidFill>
              </a:rPr>
              <a:t>Lizzie </a:t>
            </a:r>
            <a:r>
              <a:rPr lang="en-GB" b="1" dirty="0">
                <a:solidFill>
                  <a:schemeClr val="accent2">
                    <a:lumMod val="75000"/>
                  </a:schemeClr>
                </a:solidFill>
              </a:rPr>
              <a:t>Turner, TDC Recycling Officer                                                                                                                                              </a:t>
            </a:r>
            <a:endParaRPr lang="en-GB" dirty="0">
              <a:solidFill>
                <a:schemeClr val="accent2">
                  <a:lumMod val="75000"/>
                </a:schemeClr>
              </a:solidFill>
            </a:endParaRPr>
          </a:p>
          <a:p>
            <a:r>
              <a:rPr lang="en-GB" b="1" dirty="0" smtClean="0">
                <a:solidFill>
                  <a:schemeClr val="accent2">
                    <a:lumMod val="75000"/>
                  </a:schemeClr>
                </a:solidFill>
              </a:rPr>
              <a:t>                                                                                                                                                                                                                                                           </a:t>
            </a:r>
            <a:endParaRPr lang="en-GB" dirty="0">
              <a:solidFill>
                <a:schemeClr val="accent2">
                  <a:lumMod val="75000"/>
                </a:schemeClr>
              </a:solidFill>
            </a:endParaRPr>
          </a:p>
          <a:p>
            <a:pPr algn="l"/>
            <a:r>
              <a:rPr lang="en-GB" dirty="0" smtClean="0">
                <a:solidFill>
                  <a:schemeClr val="accent2">
                    <a:lumMod val="75000"/>
                  </a:schemeClr>
                </a:solidFill>
              </a:rPr>
              <a:t>17:15 </a:t>
            </a:r>
            <a:r>
              <a:rPr lang="en-GB" dirty="0">
                <a:solidFill>
                  <a:schemeClr val="accent2">
                    <a:lumMod val="75000"/>
                  </a:schemeClr>
                </a:solidFill>
              </a:rPr>
              <a:t>– </a:t>
            </a:r>
            <a:r>
              <a:rPr lang="en-GB" dirty="0" smtClean="0">
                <a:solidFill>
                  <a:schemeClr val="accent2">
                    <a:lumMod val="75000"/>
                  </a:schemeClr>
                </a:solidFill>
              </a:rPr>
              <a:t>17:25</a:t>
            </a:r>
            <a:r>
              <a:rPr lang="en-GB" b="1" dirty="0" smtClean="0">
                <a:solidFill>
                  <a:schemeClr val="accent2">
                    <a:lumMod val="75000"/>
                  </a:schemeClr>
                </a:solidFill>
              </a:rPr>
              <a:t>    Multi-user </a:t>
            </a:r>
            <a:r>
              <a:rPr lang="en-GB" b="1" dirty="0">
                <a:solidFill>
                  <a:schemeClr val="accent2">
                    <a:lumMod val="75000"/>
                  </a:schemeClr>
                </a:solidFill>
              </a:rPr>
              <a:t>Route Maintenance </a:t>
            </a:r>
            <a:r>
              <a:rPr lang="en-GB" b="1" dirty="0" smtClean="0">
                <a:solidFill>
                  <a:schemeClr val="accent2">
                    <a:lumMod val="75000"/>
                  </a:schemeClr>
                </a:solidFill>
              </a:rPr>
              <a:t>                      Ros </a:t>
            </a:r>
            <a:r>
              <a:rPr lang="en-GB" b="1" dirty="0" err="1">
                <a:solidFill>
                  <a:schemeClr val="accent2">
                    <a:lumMod val="75000"/>
                  </a:schemeClr>
                </a:solidFill>
              </a:rPr>
              <a:t>Mills,DCC</a:t>
            </a:r>
            <a:r>
              <a:rPr lang="en-GB" b="1" dirty="0">
                <a:solidFill>
                  <a:schemeClr val="accent2">
                    <a:lumMod val="75000"/>
                  </a:schemeClr>
                </a:solidFill>
              </a:rPr>
              <a:t> PROW </a:t>
            </a:r>
            <a:r>
              <a:rPr lang="en-GB" b="1" dirty="0" smtClean="0">
                <a:solidFill>
                  <a:schemeClr val="accent2">
                    <a:lumMod val="75000"/>
                  </a:schemeClr>
                </a:solidFill>
              </a:rPr>
              <a:t>Manager                                                                                                                                            </a:t>
            </a:r>
            <a:r>
              <a:rPr lang="en-GB" dirty="0">
                <a:solidFill>
                  <a:schemeClr val="accent2">
                    <a:lumMod val="75000"/>
                  </a:schemeClr>
                </a:solidFill>
              </a:rPr>
              <a:t>	         								              </a:t>
            </a:r>
          </a:p>
          <a:p>
            <a:pPr algn="l"/>
            <a:r>
              <a:rPr lang="en-GB" dirty="0" smtClean="0">
                <a:solidFill>
                  <a:schemeClr val="accent2">
                    <a:lumMod val="75000"/>
                  </a:schemeClr>
                </a:solidFill>
              </a:rPr>
              <a:t>17:25 </a:t>
            </a:r>
            <a:r>
              <a:rPr lang="en-GB" dirty="0">
                <a:solidFill>
                  <a:schemeClr val="accent2">
                    <a:lumMod val="75000"/>
                  </a:schemeClr>
                </a:solidFill>
              </a:rPr>
              <a:t>– </a:t>
            </a:r>
            <a:r>
              <a:rPr lang="en-GB" dirty="0" smtClean="0">
                <a:solidFill>
                  <a:schemeClr val="accent2">
                    <a:lumMod val="75000"/>
                  </a:schemeClr>
                </a:solidFill>
              </a:rPr>
              <a:t>17:55    </a:t>
            </a:r>
            <a:r>
              <a:rPr lang="en-GB" b="1" dirty="0" err="1" smtClean="0">
                <a:solidFill>
                  <a:schemeClr val="accent2">
                    <a:lumMod val="75000"/>
                  </a:schemeClr>
                </a:solidFill>
              </a:rPr>
              <a:t>Teign</a:t>
            </a:r>
            <a:r>
              <a:rPr lang="en-GB" b="1" dirty="0" smtClean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en-GB" b="1" dirty="0">
                <a:solidFill>
                  <a:schemeClr val="accent2">
                    <a:lumMod val="75000"/>
                  </a:schemeClr>
                </a:solidFill>
              </a:rPr>
              <a:t>Estuary Trail </a:t>
            </a:r>
            <a:r>
              <a:rPr lang="en-GB" b="1" dirty="0" smtClean="0">
                <a:solidFill>
                  <a:schemeClr val="accent2">
                    <a:lumMod val="75000"/>
                  </a:schemeClr>
                </a:solidFill>
              </a:rPr>
              <a:t>update                              Roger </a:t>
            </a:r>
            <a:r>
              <a:rPr lang="en-GB" b="1" dirty="0">
                <a:solidFill>
                  <a:schemeClr val="accent2">
                    <a:lumMod val="75000"/>
                  </a:schemeClr>
                </a:solidFill>
              </a:rPr>
              <a:t>North, DCC Senior Engineer  </a:t>
            </a:r>
            <a:endParaRPr lang="en-GB" dirty="0">
              <a:solidFill>
                <a:schemeClr val="accent2">
                  <a:lumMod val="75000"/>
                </a:schemeClr>
              </a:solidFill>
            </a:endParaRPr>
          </a:p>
          <a:p>
            <a:r>
              <a:rPr lang="en-GB" b="1" dirty="0">
                <a:solidFill>
                  <a:schemeClr val="accent2">
                    <a:lumMod val="75000"/>
                  </a:schemeClr>
                </a:solidFill>
              </a:rPr>
              <a:t>                                                                                                                                                      </a:t>
            </a:r>
            <a:r>
              <a:rPr lang="en-GB" dirty="0" smtClean="0">
                <a:solidFill>
                  <a:schemeClr val="accent2">
                    <a:lumMod val="75000"/>
                  </a:schemeClr>
                </a:solidFill>
              </a:rPr>
              <a:t> </a:t>
            </a:r>
          </a:p>
          <a:p>
            <a:pPr algn="l"/>
            <a:r>
              <a:rPr lang="en-GB" dirty="0" smtClean="0">
                <a:solidFill>
                  <a:schemeClr val="accent2">
                    <a:lumMod val="75000"/>
                  </a:schemeClr>
                </a:solidFill>
              </a:rPr>
              <a:t>17:55 </a:t>
            </a:r>
            <a:r>
              <a:rPr lang="en-GB" dirty="0">
                <a:solidFill>
                  <a:schemeClr val="accent2">
                    <a:lumMod val="75000"/>
                  </a:schemeClr>
                </a:solidFill>
              </a:rPr>
              <a:t>– </a:t>
            </a:r>
            <a:r>
              <a:rPr lang="en-GB" dirty="0" smtClean="0">
                <a:solidFill>
                  <a:schemeClr val="accent2">
                    <a:lumMod val="75000"/>
                  </a:schemeClr>
                </a:solidFill>
              </a:rPr>
              <a:t>18:25    </a:t>
            </a:r>
            <a:r>
              <a:rPr lang="en-GB" b="1" dirty="0">
                <a:solidFill>
                  <a:schemeClr val="accent2">
                    <a:lumMod val="75000"/>
                  </a:schemeClr>
                </a:solidFill>
              </a:rPr>
              <a:t>Update on other cycle schemes </a:t>
            </a:r>
            <a:r>
              <a:rPr lang="en-GB" dirty="0">
                <a:solidFill>
                  <a:schemeClr val="accent2">
                    <a:lumMod val="75000"/>
                  </a:schemeClr>
                </a:solidFill>
              </a:rPr>
              <a:t>	</a:t>
            </a:r>
            <a:r>
              <a:rPr lang="en-GB" dirty="0" smtClean="0">
                <a:solidFill>
                  <a:schemeClr val="accent2">
                    <a:lumMod val="75000"/>
                  </a:schemeClr>
                </a:solidFill>
              </a:rPr>
              <a:t>              </a:t>
            </a:r>
            <a:r>
              <a:rPr lang="en-GB" b="1" dirty="0" smtClean="0">
                <a:solidFill>
                  <a:schemeClr val="accent2">
                    <a:lumMod val="75000"/>
                  </a:schemeClr>
                </a:solidFill>
              </a:rPr>
              <a:t>Estelle </a:t>
            </a:r>
            <a:r>
              <a:rPr lang="en-GB" b="1" dirty="0">
                <a:solidFill>
                  <a:schemeClr val="accent2">
                    <a:lumMod val="75000"/>
                  </a:schemeClr>
                </a:solidFill>
              </a:rPr>
              <a:t>Skinner, TDC </a:t>
            </a:r>
            <a:r>
              <a:rPr lang="en-GB" b="1" dirty="0" smtClean="0">
                <a:solidFill>
                  <a:schemeClr val="accent2">
                    <a:lumMod val="75000"/>
                  </a:schemeClr>
                </a:solidFill>
              </a:rPr>
              <a:t>GI Officer</a:t>
            </a:r>
          </a:p>
          <a:p>
            <a:pPr algn="l"/>
            <a:r>
              <a:rPr lang="en-GB" b="1" dirty="0" smtClean="0">
                <a:solidFill>
                  <a:schemeClr val="accent2">
                    <a:lumMod val="75000"/>
                  </a:schemeClr>
                </a:solidFill>
              </a:rPr>
              <a:t>                        </a:t>
            </a:r>
            <a:r>
              <a:rPr lang="en-GB" dirty="0">
                <a:solidFill>
                  <a:schemeClr val="accent2">
                    <a:lumMod val="75000"/>
                  </a:schemeClr>
                </a:solidFill>
              </a:rPr>
              <a:t> </a:t>
            </a:r>
          </a:p>
          <a:p>
            <a:pPr algn="l"/>
            <a:r>
              <a:rPr lang="en-GB" dirty="0" smtClean="0">
                <a:solidFill>
                  <a:schemeClr val="accent2">
                    <a:lumMod val="75000"/>
                  </a:schemeClr>
                </a:solidFill>
              </a:rPr>
              <a:t>18.25 </a:t>
            </a:r>
            <a:r>
              <a:rPr lang="en-GB" dirty="0">
                <a:solidFill>
                  <a:schemeClr val="accent2">
                    <a:lumMod val="75000"/>
                  </a:schemeClr>
                </a:solidFill>
              </a:rPr>
              <a:t>– </a:t>
            </a:r>
            <a:r>
              <a:rPr lang="en-GB" dirty="0" smtClean="0">
                <a:solidFill>
                  <a:schemeClr val="accent2">
                    <a:lumMod val="75000"/>
                  </a:schemeClr>
                </a:solidFill>
              </a:rPr>
              <a:t>18.35    </a:t>
            </a:r>
            <a:r>
              <a:rPr lang="en-GB" b="1" dirty="0">
                <a:solidFill>
                  <a:schemeClr val="accent2">
                    <a:lumMod val="75000"/>
                  </a:schemeClr>
                </a:solidFill>
              </a:rPr>
              <a:t>Update on Dartmoor </a:t>
            </a:r>
            <a:r>
              <a:rPr lang="en-GB" b="1" dirty="0" smtClean="0">
                <a:solidFill>
                  <a:schemeClr val="accent2">
                    <a:lumMod val="75000"/>
                  </a:schemeClr>
                </a:solidFill>
              </a:rPr>
              <a:t>active </a:t>
            </a:r>
            <a:r>
              <a:rPr lang="en-GB" b="1" dirty="0">
                <a:solidFill>
                  <a:schemeClr val="accent2">
                    <a:lumMod val="75000"/>
                  </a:schemeClr>
                </a:solidFill>
              </a:rPr>
              <a:t>travel        </a:t>
            </a:r>
            <a:r>
              <a:rPr lang="en-GB" b="1" dirty="0" smtClean="0">
                <a:solidFill>
                  <a:schemeClr val="accent2">
                    <a:lumMod val="75000"/>
                  </a:schemeClr>
                </a:solidFill>
              </a:rPr>
              <a:t>          Jen </a:t>
            </a:r>
            <a:r>
              <a:rPr lang="en-GB" b="1" dirty="0">
                <a:solidFill>
                  <a:schemeClr val="accent2">
                    <a:lumMod val="75000"/>
                  </a:schemeClr>
                </a:solidFill>
              </a:rPr>
              <a:t>Manning, DNPA  Recreation Officer </a:t>
            </a:r>
            <a:endParaRPr lang="en-GB" b="1" dirty="0" smtClean="0">
              <a:solidFill>
                <a:schemeClr val="accent2">
                  <a:lumMod val="75000"/>
                </a:schemeClr>
              </a:solidFill>
            </a:endParaRPr>
          </a:p>
          <a:p>
            <a:pPr algn="l"/>
            <a:r>
              <a:rPr lang="en-GB" dirty="0" smtClean="0">
                <a:solidFill>
                  <a:schemeClr val="accent2">
                    <a:lumMod val="75000"/>
                  </a:schemeClr>
                </a:solidFill>
              </a:rPr>
              <a:t>18.35 – 18.45    </a:t>
            </a:r>
            <a:r>
              <a:rPr lang="en-GB" b="1" dirty="0" smtClean="0">
                <a:solidFill>
                  <a:schemeClr val="accent2">
                    <a:lumMod val="75000"/>
                  </a:schemeClr>
                </a:solidFill>
              </a:rPr>
              <a:t>Protected Sites &amp; Cycling                               David Rickwood, Woodland Trust </a:t>
            </a:r>
            <a:endParaRPr lang="en-GB" dirty="0">
              <a:solidFill>
                <a:schemeClr val="accent2">
                  <a:lumMod val="75000"/>
                </a:schemeClr>
              </a:solidFill>
            </a:endParaRPr>
          </a:p>
          <a:p>
            <a:r>
              <a:rPr lang="en-GB" b="1" dirty="0">
                <a:solidFill>
                  <a:schemeClr val="accent2">
                    <a:lumMod val="75000"/>
                  </a:schemeClr>
                </a:solidFill>
              </a:rPr>
              <a:t>                                                                                                                                                    </a:t>
            </a:r>
            <a:endParaRPr lang="en-GB" dirty="0">
              <a:solidFill>
                <a:schemeClr val="accent2">
                  <a:lumMod val="75000"/>
                </a:schemeClr>
              </a:solidFill>
            </a:endParaRPr>
          </a:p>
          <a:p>
            <a:pPr algn="l"/>
            <a:r>
              <a:rPr lang="en-GB" dirty="0">
                <a:solidFill>
                  <a:schemeClr val="accent2">
                    <a:lumMod val="75000"/>
                  </a:schemeClr>
                </a:solidFill>
              </a:rPr>
              <a:t>18:45 – 19:00</a:t>
            </a:r>
            <a:r>
              <a:rPr lang="en-GB" b="1" dirty="0">
                <a:solidFill>
                  <a:schemeClr val="accent2">
                    <a:lumMod val="75000"/>
                  </a:schemeClr>
                </a:solidFill>
              </a:rPr>
              <a:t>    Any other business, events, notifications </a:t>
            </a:r>
            <a:r>
              <a:rPr lang="en-GB" b="1" dirty="0" err="1">
                <a:solidFill>
                  <a:schemeClr val="accent2">
                    <a:lumMod val="75000"/>
                  </a:schemeClr>
                </a:solidFill>
              </a:rPr>
              <a:t>etc</a:t>
            </a:r>
            <a:r>
              <a:rPr lang="en-GB" b="1" dirty="0">
                <a:solidFill>
                  <a:schemeClr val="accent2">
                    <a:lumMod val="75000"/>
                  </a:schemeClr>
                </a:solidFill>
              </a:rPr>
              <a:t> (further follow up questions / input)</a:t>
            </a:r>
            <a:r>
              <a:rPr lang="en-GB" dirty="0"/>
              <a:t>	</a:t>
            </a:r>
          </a:p>
          <a:p>
            <a:pPr algn="l"/>
            <a:endParaRPr lang="en-GB" dirty="0"/>
          </a:p>
        </p:txBody>
      </p:sp>
      <p:pic>
        <p:nvPicPr>
          <p:cNvPr id="4" name="Picture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15506" b="12066"/>
          <a:stretch/>
        </p:blipFill>
        <p:spPr bwMode="auto">
          <a:xfrm>
            <a:off x="0" y="6007100"/>
            <a:ext cx="1751013" cy="850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820712" y="6007100"/>
            <a:ext cx="2152650" cy="755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7822450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47135" y="461319"/>
            <a:ext cx="8244272" cy="782594"/>
          </a:xfrm>
        </p:spPr>
        <p:txBody>
          <a:bodyPr>
            <a:normAutofit/>
          </a:bodyPr>
          <a:lstStyle/>
          <a:p>
            <a:pPr algn="ctr"/>
            <a:r>
              <a:rPr lang="en-GB" dirty="0" smtClean="0">
                <a:solidFill>
                  <a:schemeClr val="accent2">
                    <a:lumMod val="75000"/>
                  </a:schemeClr>
                </a:solidFill>
              </a:rPr>
              <a:t>Welcome &amp; Overview</a:t>
            </a:r>
            <a:endParaRPr lang="en-GB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7334" y="1589902"/>
            <a:ext cx="8596668" cy="4746711"/>
          </a:xfrm>
        </p:spPr>
        <p:txBody>
          <a:bodyPr/>
          <a:lstStyle/>
          <a:p>
            <a:pPr marL="0" indent="0">
              <a:buNone/>
            </a:pPr>
            <a:r>
              <a:rPr lang="en-GB" dirty="0" smtClean="0">
                <a:solidFill>
                  <a:schemeClr val="accent2">
                    <a:lumMod val="75000"/>
                  </a:schemeClr>
                </a:solidFill>
              </a:rPr>
              <a:t>Councillor Jackie Hook, </a:t>
            </a:r>
          </a:p>
          <a:p>
            <a:pPr marL="0" indent="0">
              <a:buNone/>
            </a:pPr>
            <a:r>
              <a:rPr lang="en-GB" dirty="0" smtClean="0">
                <a:solidFill>
                  <a:schemeClr val="accent2">
                    <a:lumMod val="75000"/>
                  </a:schemeClr>
                </a:solidFill>
              </a:rPr>
              <a:t>Devon County Council Councillor</a:t>
            </a:r>
          </a:p>
          <a:p>
            <a:pPr marL="0" indent="0">
              <a:buNone/>
            </a:pPr>
            <a:r>
              <a:rPr lang="en-GB" dirty="0">
                <a:solidFill>
                  <a:schemeClr val="accent2">
                    <a:lumMod val="75000"/>
                  </a:schemeClr>
                </a:solidFill>
              </a:rPr>
              <a:t>Teignbridge District Councillor, Climate Emergency Portfolio Holder </a:t>
            </a:r>
          </a:p>
          <a:p>
            <a:pPr marL="0" indent="0">
              <a:buNone/>
            </a:pPr>
            <a:r>
              <a:rPr lang="en-GB" dirty="0" smtClean="0">
                <a:solidFill>
                  <a:schemeClr val="accent2">
                    <a:lumMod val="75000"/>
                  </a:schemeClr>
                </a:solidFill>
              </a:rPr>
              <a:t>Local Ward, Newton Abbot North</a:t>
            </a:r>
          </a:p>
          <a:p>
            <a:pPr marL="0" indent="0">
              <a:buNone/>
            </a:pPr>
            <a:endParaRPr lang="en-GB" dirty="0">
              <a:solidFill>
                <a:schemeClr val="accent2">
                  <a:lumMod val="75000"/>
                </a:schemeClr>
              </a:solidFill>
            </a:endParaRPr>
          </a:p>
          <a:p>
            <a:pPr marL="0" indent="0">
              <a:buNone/>
            </a:pPr>
            <a:r>
              <a:rPr lang="en-GB" dirty="0" smtClean="0">
                <a:solidFill>
                  <a:schemeClr val="accent2">
                    <a:lumMod val="75000"/>
                  </a:schemeClr>
                </a:solidFill>
              </a:rPr>
              <a:t>Please be patient with us, for a smooth virtually-hosted meeting. </a:t>
            </a:r>
          </a:p>
          <a:p>
            <a:pPr marL="0" indent="0">
              <a:buNone/>
            </a:pPr>
            <a:r>
              <a:rPr lang="en-GB" dirty="0">
                <a:solidFill>
                  <a:schemeClr val="accent2">
                    <a:lumMod val="75000"/>
                  </a:schemeClr>
                </a:solidFill>
              </a:rPr>
              <a:t>R</a:t>
            </a:r>
            <a:r>
              <a:rPr lang="en-GB" dirty="0" smtClean="0">
                <a:solidFill>
                  <a:schemeClr val="accent2">
                    <a:lumMod val="75000"/>
                  </a:schemeClr>
                </a:solidFill>
              </a:rPr>
              <a:t>aise your ‘virtual’ Zoom hand to indicate you want to ask a question</a:t>
            </a:r>
          </a:p>
          <a:p>
            <a:pPr marL="0" indent="0">
              <a:buNone/>
            </a:pPr>
            <a:r>
              <a:rPr lang="en-GB" dirty="0" smtClean="0">
                <a:solidFill>
                  <a:schemeClr val="accent2">
                    <a:lumMod val="75000"/>
                  </a:schemeClr>
                </a:solidFill>
              </a:rPr>
              <a:t>At end of each presentation we will invite a few questions by calling your name (as displayed on Zoom)</a:t>
            </a:r>
          </a:p>
          <a:p>
            <a:pPr marL="0" indent="0">
              <a:buNone/>
            </a:pPr>
            <a:r>
              <a:rPr lang="en-GB" dirty="0" smtClean="0">
                <a:solidFill>
                  <a:schemeClr val="accent2">
                    <a:lumMod val="75000"/>
                  </a:schemeClr>
                </a:solidFill>
              </a:rPr>
              <a:t>Once you have spoken please put your raised Zoom hand down</a:t>
            </a:r>
          </a:p>
          <a:p>
            <a:pPr marL="0" indent="0">
              <a:buNone/>
            </a:pPr>
            <a:endParaRPr lang="en-GB" dirty="0">
              <a:solidFill>
                <a:schemeClr val="accent2">
                  <a:lumMod val="75000"/>
                </a:schemeClr>
              </a:solidFill>
            </a:endParaRPr>
          </a:p>
        </p:txBody>
      </p:sp>
      <p:pic>
        <p:nvPicPr>
          <p:cNvPr id="4" name="Picture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15506" b="12066"/>
          <a:stretch/>
        </p:blipFill>
        <p:spPr bwMode="auto">
          <a:xfrm>
            <a:off x="0" y="6007100"/>
            <a:ext cx="1751013" cy="850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18861" y="340893"/>
            <a:ext cx="1620000" cy="162000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951336" y="5958788"/>
            <a:ext cx="2152650" cy="755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587268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94270"/>
            <a:ext cx="8596668" cy="675503"/>
          </a:xfrm>
        </p:spPr>
        <p:txBody>
          <a:bodyPr/>
          <a:lstStyle/>
          <a:p>
            <a:r>
              <a:rPr lang="en-GB" dirty="0" smtClean="0">
                <a:solidFill>
                  <a:schemeClr val="accent2">
                    <a:lumMod val="75000"/>
                  </a:schemeClr>
                </a:solidFill>
              </a:rPr>
              <a:t>Recovery Survey - Teignbridge</a:t>
            </a:r>
            <a:endParaRPr lang="en-GB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7334" y="1413647"/>
            <a:ext cx="8596668" cy="446490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GB" sz="2400" dirty="0" smtClean="0"/>
              <a:t>Lizzie Turner, </a:t>
            </a:r>
            <a:r>
              <a:rPr lang="en-GB" sz="2400" dirty="0" smtClean="0">
                <a:hlinkClick r:id="rId2"/>
              </a:rPr>
              <a:t>elizabeth.turner@teignbridge.gov.uk</a:t>
            </a:r>
            <a:r>
              <a:rPr lang="en-GB" sz="2400" dirty="0" smtClean="0"/>
              <a:t> </a:t>
            </a:r>
          </a:p>
          <a:p>
            <a:pPr marL="0" indent="0">
              <a:buNone/>
            </a:pPr>
            <a:r>
              <a:rPr lang="en-GB" sz="2400" dirty="0" smtClean="0"/>
              <a:t>Recycling Officer, Teignbridge District Council </a:t>
            </a:r>
          </a:p>
          <a:p>
            <a:endParaRPr lang="en-GB" sz="2400" dirty="0"/>
          </a:p>
          <a:p>
            <a:pPr marL="0" indent="0">
              <a:buNone/>
            </a:pPr>
            <a:r>
              <a:rPr lang="en-GB" sz="2400" dirty="0" smtClean="0"/>
              <a:t>Focus: Environment &amp; Place</a:t>
            </a:r>
          </a:p>
          <a:p>
            <a:pPr marL="0" indent="0">
              <a:buNone/>
            </a:pPr>
            <a:endParaRPr lang="en-GB" sz="2400" dirty="0" smtClean="0"/>
          </a:p>
          <a:p>
            <a:pPr marL="0" indent="0">
              <a:buNone/>
            </a:pPr>
            <a:r>
              <a:rPr lang="en-GB" sz="2400" dirty="0" smtClean="0"/>
              <a:t>Public input needed to </a:t>
            </a:r>
            <a:r>
              <a:rPr lang="en-GB" sz="2400" smtClean="0"/>
              <a:t>shape this!  </a:t>
            </a:r>
            <a:endParaRPr lang="en-GB" sz="2400" dirty="0" smtClean="0"/>
          </a:p>
          <a:p>
            <a:pPr marL="0" indent="0">
              <a:buNone/>
            </a:pPr>
            <a:endParaRPr lang="en-GB" sz="2400" dirty="0"/>
          </a:p>
          <a:p>
            <a:pPr marL="0" indent="0">
              <a:buNone/>
            </a:pPr>
            <a:r>
              <a:rPr lang="en-GB" sz="2400" dirty="0" smtClean="0"/>
              <a:t>Link is below &amp; will be included in Cycle Forum minutes</a:t>
            </a:r>
          </a:p>
          <a:p>
            <a:pPr marL="0" indent="0">
              <a:buNone/>
            </a:pPr>
            <a:r>
              <a:rPr lang="en-GB" b="1" u="sng" dirty="0">
                <a:solidFill>
                  <a:schemeClr val="accent2">
                    <a:lumMod val="75000"/>
                  </a:schemeClr>
                </a:solidFill>
                <a:hlinkClick r:id="rId3"/>
              </a:rPr>
              <a:t>www.surveymonkey.co.uk/r/PlaceC19</a:t>
            </a:r>
            <a:endParaRPr lang="en-GB" dirty="0">
              <a:solidFill>
                <a:schemeClr val="accent2">
                  <a:lumMod val="75000"/>
                </a:schemeClr>
              </a:solidFill>
            </a:endParaRPr>
          </a:p>
          <a:p>
            <a:pPr marL="0" indent="0">
              <a:buNone/>
            </a:pPr>
            <a:endParaRPr lang="en-GB" dirty="0" smtClean="0"/>
          </a:p>
          <a:p>
            <a:endParaRPr lang="en-GB" dirty="0"/>
          </a:p>
          <a:p>
            <a:endParaRPr lang="en-GB" dirty="0"/>
          </a:p>
        </p:txBody>
      </p:sp>
      <p:pic>
        <p:nvPicPr>
          <p:cNvPr id="4" name="Picture 1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15506" b="12066"/>
          <a:stretch/>
        </p:blipFill>
        <p:spPr bwMode="auto">
          <a:xfrm>
            <a:off x="0" y="6007100"/>
            <a:ext cx="1751013" cy="850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878884" y="6007100"/>
            <a:ext cx="2152650" cy="755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3381630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28368"/>
            <a:ext cx="8596668" cy="873211"/>
          </a:xfrm>
        </p:spPr>
        <p:txBody>
          <a:bodyPr/>
          <a:lstStyle/>
          <a:p>
            <a:r>
              <a:rPr lang="en-GB" dirty="0" smtClean="0">
                <a:solidFill>
                  <a:schemeClr val="accent2">
                    <a:lumMod val="75000"/>
                  </a:schemeClr>
                </a:solidFill>
              </a:rPr>
              <a:t>Cycling / Multi-user Route Maintenance</a:t>
            </a:r>
            <a:endParaRPr lang="en-GB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2571" y="1239151"/>
            <a:ext cx="8596668" cy="4637903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GB" dirty="0" smtClean="0">
                <a:solidFill>
                  <a:schemeClr val="accent2">
                    <a:lumMod val="75000"/>
                  </a:schemeClr>
                </a:solidFill>
              </a:rPr>
              <a:t>Ros Mills, Public Right of Way (PROW)  &amp;</a:t>
            </a:r>
          </a:p>
          <a:p>
            <a:pPr marL="0" indent="0">
              <a:buNone/>
            </a:pPr>
            <a:r>
              <a:rPr lang="en-GB" dirty="0" smtClean="0">
                <a:solidFill>
                  <a:schemeClr val="accent2">
                    <a:lumMod val="75000"/>
                  </a:schemeClr>
                </a:solidFill>
              </a:rPr>
              <a:t>County Parks Manager</a:t>
            </a:r>
          </a:p>
          <a:p>
            <a:pPr marL="0" indent="0">
              <a:buNone/>
            </a:pPr>
            <a:r>
              <a:rPr lang="en-GB" dirty="0" smtClean="0">
                <a:solidFill>
                  <a:schemeClr val="accent2">
                    <a:lumMod val="75000"/>
                  </a:schemeClr>
                </a:solidFill>
              </a:rPr>
              <a:t>Devon County Council </a:t>
            </a:r>
          </a:p>
          <a:p>
            <a:pPr marL="0" indent="0">
              <a:buNone/>
            </a:pPr>
            <a:endParaRPr lang="en-GB" dirty="0">
              <a:solidFill>
                <a:schemeClr val="accent2">
                  <a:lumMod val="75000"/>
                </a:schemeClr>
              </a:solidFill>
            </a:endParaRPr>
          </a:p>
          <a:p>
            <a:pPr marL="0" indent="0">
              <a:buNone/>
            </a:pPr>
            <a:endParaRPr lang="en-GB" dirty="0" smtClean="0">
              <a:solidFill>
                <a:schemeClr val="accent2">
                  <a:lumMod val="75000"/>
                </a:schemeClr>
              </a:solidFill>
            </a:endParaRPr>
          </a:p>
          <a:p>
            <a:pPr marL="0" indent="0">
              <a:buNone/>
            </a:pPr>
            <a:endParaRPr lang="en-GB" dirty="0">
              <a:solidFill>
                <a:schemeClr val="accent2">
                  <a:lumMod val="75000"/>
                </a:schemeClr>
              </a:solidFill>
            </a:endParaRPr>
          </a:p>
          <a:p>
            <a:pPr marL="0" indent="0">
              <a:buNone/>
            </a:pPr>
            <a:endParaRPr lang="en-GB" dirty="0" smtClean="0">
              <a:solidFill>
                <a:schemeClr val="accent2">
                  <a:lumMod val="75000"/>
                </a:schemeClr>
              </a:solidFill>
            </a:endParaRPr>
          </a:p>
          <a:p>
            <a:pPr marL="0" indent="0">
              <a:buNone/>
            </a:pPr>
            <a:endParaRPr lang="en-GB" dirty="0">
              <a:solidFill>
                <a:schemeClr val="accent2">
                  <a:lumMod val="75000"/>
                </a:schemeClr>
              </a:solidFill>
            </a:endParaRPr>
          </a:p>
          <a:p>
            <a:pPr marL="0" indent="0">
              <a:buNone/>
            </a:pPr>
            <a:endParaRPr lang="en-GB" dirty="0" smtClean="0">
              <a:solidFill>
                <a:schemeClr val="accent2">
                  <a:lumMod val="75000"/>
                </a:schemeClr>
              </a:solidFill>
            </a:endParaRPr>
          </a:p>
          <a:p>
            <a:pPr marL="0" indent="0">
              <a:buNone/>
            </a:pPr>
            <a:endParaRPr lang="en-GB" dirty="0">
              <a:solidFill>
                <a:schemeClr val="accent2">
                  <a:lumMod val="75000"/>
                </a:schemeClr>
              </a:solidFill>
            </a:endParaRPr>
          </a:p>
          <a:p>
            <a:pPr marL="0" indent="0">
              <a:buNone/>
            </a:pPr>
            <a:r>
              <a:rPr lang="en-GB" dirty="0" smtClean="0">
                <a:solidFill>
                  <a:schemeClr val="accent2">
                    <a:lumMod val="75000"/>
                  </a:schemeClr>
                </a:solidFill>
              </a:rPr>
              <a:t>Cycle Forum minutes will include a link to </a:t>
            </a:r>
          </a:p>
          <a:p>
            <a:pPr marL="0" indent="0">
              <a:buNone/>
            </a:pPr>
            <a:r>
              <a:rPr lang="en-GB" u="sng" dirty="0" smtClean="0">
                <a:hlinkClick r:id="rId2"/>
              </a:rPr>
              <a:t>share </a:t>
            </a:r>
            <a:r>
              <a:rPr lang="en-GB" u="sng" dirty="0">
                <a:hlinkClick r:id="rId2"/>
              </a:rPr>
              <a:t>this space</a:t>
            </a:r>
            <a:r>
              <a:rPr lang="en-GB" dirty="0"/>
              <a:t> </a:t>
            </a:r>
            <a:r>
              <a:rPr lang="en-GB" dirty="0" smtClean="0">
                <a:solidFill>
                  <a:schemeClr val="accent2">
                    <a:lumMod val="75000"/>
                  </a:schemeClr>
                </a:solidFill>
              </a:rPr>
              <a:t>information</a:t>
            </a:r>
            <a:endParaRPr lang="en-GB" dirty="0">
              <a:solidFill>
                <a:schemeClr val="accent2">
                  <a:lumMod val="75000"/>
                </a:schemeClr>
              </a:solidFill>
            </a:endParaRPr>
          </a:p>
        </p:txBody>
      </p:sp>
      <p:pic>
        <p:nvPicPr>
          <p:cNvPr id="4" name="Picture 1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15506" b="12066"/>
          <a:stretch/>
        </p:blipFill>
        <p:spPr bwMode="auto">
          <a:xfrm>
            <a:off x="0" y="6007100"/>
            <a:ext cx="1751013" cy="850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862408" y="6007100"/>
            <a:ext cx="2152650" cy="755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5"/>
          <a:srcRect l="47426" t="12960" r="35304" b="63398"/>
          <a:stretch/>
        </p:blipFill>
        <p:spPr>
          <a:xfrm>
            <a:off x="5609212" y="1368999"/>
            <a:ext cx="2105637" cy="1621336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6"/>
          <a:srcRect l="47500" t="67147" r="35946" b="10151"/>
          <a:stretch/>
        </p:blipFill>
        <p:spPr>
          <a:xfrm>
            <a:off x="7566568" y="1333886"/>
            <a:ext cx="2018269" cy="1556952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7"/>
          <a:srcRect l="49054" t="34835" r="19527" b="35976"/>
          <a:stretch/>
        </p:blipFill>
        <p:spPr>
          <a:xfrm>
            <a:off x="609600" y="2347784"/>
            <a:ext cx="3830595" cy="2001796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8"/>
          <a:srcRect l="49054" t="27508" r="19391" b="44384"/>
          <a:stretch/>
        </p:blipFill>
        <p:spPr>
          <a:xfrm>
            <a:off x="5579967" y="3425976"/>
            <a:ext cx="3847071" cy="19276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501838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6608" y="65902"/>
            <a:ext cx="8596668" cy="626076"/>
          </a:xfrm>
        </p:spPr>
        <p:txBody>
          <a:bodyPr>
            <a:normAutofit fontScale="90000"/>
          </a:bodyPr>
          <a:lstStyle/>
          <a:p>
            <a:r>
              <a:rPr lang="en-GB" dirty="0" err="1" smtClean="0">
                <a:solidFill>
                  <a:schemeClr val="accent2">
                    <a:lumMod val="75000"/>
                  </a:schemeClr>
                </a:solidFill>
              </a:rPr>
              <a:t>Teign</a:t>
            </a:r>
            <a:r>
              <a:rPr lang="en-GB" dirty="0" smtClean="0">
                <a:solidFill>
                  <a:schemeClr val="accent2">
                    <a:lumMod val="75000"/>
                  </a:schemeClr>
                </a:solidFill>
              </a:rPr>
              <a:t> Estuary Trail Update, Roger North DCC</a:t>
            </a:r>
            <a:endParaRPr lang="en-GB" dirty="0">
              <a:solidFill>
                <a:schemeClr val="accent2">
                  <a:lumMod val="75000"/>
                </a:schemeClr>
              </a:solidFill>
            </a:endParaRPr>
          </a:p>
        </p:txBody>
      </p:sp>
      <p:pic>
        <p:nvPicPr>
          <p:cNvPr id="4" name="Picture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15506" b="12066"/>
          <a:stretch/>
        </p:blipFill>
        <p:spPr bwMode="auto">
          <a:xfrm>
            <a:off x="9862408" y="5035035"/>
            <a:ext cx="1751013" cy="850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862408" y="6007100"/>
            <a:ext cx="2152650" cy="755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1" name="Picture 13" descr="image001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0166" y="691978"/>
            <a:ext cx="8568752" cy="586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536378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/>
          <a:srcRect l="22028" t="10090" r="10608" b="4504"/>
          <a:stretch/>
        </p:blipFill>
        <p:spPr>
          <a:xfrm>
            <a:off x="271840" y="148279"/>
            <a:ext cx="9086582" cy="6480000"/>
          </a:xfrm>
          <a:prstGeom prst="rect">
            <a:avLst/>
          </a:prstGeom>
        </p:spPr>
      </p:pic>
      <p:pic>
        <p:nvPicPr>
          <p:cNvPr id="6" name="Picture 1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15506" b="12066"/>
          <a:stretch/>
        </p:blipFill>
        <p:spPr bwMode="auto">
          <a:xfrm>
            <a:off x="9862408" y="5051510"/>
            <a:ext cx="1751013" cy="850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5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862408" y="6007100"/>
            <a:ext cx="2152650" cy="755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2462464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08400" y="152400"/>
            <a:ext cx="8596668" cy="800100"/>
          </a:xfrm>
        </p:spPr>
        <p:txBody>
          <a:bodyPr/>
          <a:lstStyle/>
          <a:p>
            <a:r>
              <a:rPr lang="en-GB" dirty="0" smtClean="0"/>
              <a:t>      </a:t>
            </a:r>
            <a:r>
              <a:rPr lang="en-GB" dirty="0" err="1" smtClean="0"/>
              <a:t>Kingsteignton</a:t>
            </a:r>
            <a:r>
              <a:rPr lang="en-GB" dirty="0" smtClean="0"/>
              <a:t>, Stover Way link</a:t>
            </a:r>
            <a:endParaRPr lang="en-GB" dirty="0"/>
          </a:p>
        </p:txBody>
      </p:sp>
      <p:pic>
        <p:nvPicPr>
          <p:cNvPr id="4" name="Picture 5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664700" y="5943600"/>
            <a:ext cx="2152650" cy="755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1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15506" b="12066"/>
          <a:stretch/>
        </p:blipFill>
        <p:spPr bwMode="auto">
          <a:xfrm>
            <a:off x="0" y="6007100"/>
            <a:ext cx="1751013" cy="850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51013" y="805200"/>
            <a:ext cx="7711442" cy="540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15988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254000"/>
            <a:ext cx="8596668" cy="800100"/>
          </a:xfrm>
        </p:spPr>
        <p:txBody>
          <a:bodyPr/>
          <a:lstStyle/>
          <a:p>
            <a:r>
              <a:rPr lang="en-GB" dirty="0" smtClean="0"/>
              <a:t>      Baker’s Park / </a:t>
            </a:r>
            <a:r>
              <a:rPr lang="en-GB" dirty="0" err="1" smtClean="0"/>
              <a:t>Ogwell</a:t>
            </a:r>
            <a:r>
              <a:rPr lang="en-GB" dirty="0" smtClean="0"/>
              <a:t> Route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17500" y="1054100"/>
            <a:ext cx="9347200" cy="4987263"/>
          </a:xfrm>
        </p:spPr>
        <p:txBody>
          <a:bodyPr>
            <a:normAutofit lnSpcReduction="10000"/>
          </a:bodyPr>
          <a:lstStyle/>
          <a:p>
            <a:r>
              <a:rPr lang="en-GB" sz="2800" dirty="0" smtClean="0"/>
              <a:t>Linkage from existing NCN Route 2 (ASDA / River Lemon) via Baker’s Park &amp; Bradley, old nursery to Beverley Way</a:t>
            </a:r>
          </a:p>
          <a:p>
            <a:r>
              <a:rPr lang="en-GB" sz="2800" dirty="0" smtClean="0"/>
              <a:t>Route avoids busy and dangerous Totnes Road</a:t>
            </a:r>
          </a:p>
          <a:p>
            <a:r>
              <a:rPr lang="en-GB" sz="2800" dirty="0" smtClean="0"/>
              <a:t>Baker’s Park TDC, supportive of route</a:t>
            </a:r>
            <a:endParaRPr lang="en-GB" sz="2800" dirty="0"/>
          </a:p>
          <a:p>
            <a:r>
              <a:rPr lang="en-GB" sz="2800" dirty="0" smtClean="0"/>
              <a:t>Bradley National Trust, supportive of route, improving sustainable travel options for visitors, CMP</a:t>
            </a:r>
          </a:p>
          <a:p>
            <a:r>
              <a:rPr lang="en-GB" sz="2800" dirty="0" smtClean="0"/>
              <a:t>Final link to Beverley Way, private land, pending – anticipate clarity on this early 2021 </a:t>
            </a:r>
          </a:p>
          <a:p>
            <a:r>
              <a:rPr lang="en-GB" sz="2800" dirty="0" smtClean="0"/>
              <a:t>Planning permission for Cycle Route approved Jan 2019</a:t>
            </a:r>
          </a:p>
        </p:txBody>
      </p:sp>
      <p:pic>
        <p:nvPicPr>
          <p:cNvPr id="4" name="Picture 5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664700" y="5943600"/>
            <a:ext cx="2152650" cy="755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1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15506" b="12066"/>
          <a:stretch/>
        </p:blipFill>
        <p:spPr bwMode="auto">
          <a:xfrm>
            <a:off x="0" y="6007100"/>
            <a:ext cx="1751013" cy="850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9440898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254000"/>
            <a:ext cx="8596668" cy="685114"/>
          </a:xfrm>
        </p:spPr>
        <p:txBody>
          <a:bodyPr>
            <a:noAutofit/>
          </a:bodyPr>
          <a:lstStyle/>
          <a:p>
            <a:r>
              <a:rPr lang="en-GB" dirty="0" smtClean="0"/>
              <a:t>       Baker’s Park / </a:t>
            </a:r>
            <a:r>
              <a:rPr lang="en-GB" dirty="0" err="1" smtClean="0"/>
              <a:t>Ogwell</a:t>
            </a:r>
            <a:r>
              <a:rPr lang="en-GB" dirty="0" smtClean="0"/>
              <a:t> Route</a:t>
            </a:r>
            <a:endParaRPr lang="en-GB" dirty="0"/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59397" y="823100"/>
            <a:ext cx="7311583" cy="5184000"/>
          </a:xfrm>
        </p:spPr>
      </p:pic>
      <p:pic>
        <p:nvPicPr>
          <p:cNvPr id="4" name="Picture 5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664700" y="5943600"/>
            <a:ext cx="2152650" cy="755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1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15506" b="12066"/>
          <a:stretch/>
        </p:blipFill>
        <p:spPr bwMode="auto">
          <a:xfrm>
            <a:off x="0" y="6007100"/>
            <a:ext cx="1751013" cy="850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473569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6718" y="296563"/>
            <a:ext cx="8596668" cy="766119"/>
          </a:xfrm>
        </p:spPr>
        <p:txBody>
          <a:bodyPr/>
          <a:lstStyle/>
          <a:p>
            <a:pPr algn="ctr"/>
            <a:r>
              <a:rPr lang="en-GB" dirty="0" smtClean="0">
                <a:solidFill>
                  <a:schemeClr val="accent2">
                    <a:lumMod val="50000"/>
                  </a:schemeClr>
                </a:solidFill>
              </a:rPr>
              <a:t>Cycling in Parks? </a:t>
            </a:r>
            <a:endParaRPr lang="en-GB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56847" y="1469201"/>
            <a:ext cx="8596668" cy="479744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GB" sz="2400" dirty="0" smtClean="0">
                <a:solidFill>
                  <a:schemeClr val="accent2">
                    <a:lumMod val="50000"/>
                  </a:schemeClr>
                </a:solidFill>
              </a:rPr>
              <a:t>General consensus cycling in Forde Park and Courtenay Park generally not necessary and some risk of conflict</a:t>
            </a:r>
          </a:p>
          <a:p>
            <a:pPr marL="0" indent="0">
              <a:buNone/>
            </a:pPr>
            <a:endParaRPr lang="en-GB" sz="2400" dirty="0" smtClean="0">
              <a:solidFill>
                <a:schemeClr val="accent2">
                  <a:lumMod val="50000"/>
                </a:schemeClr>
              </a:solidFill>
            </a:endParaRPr>
          </a:p>
          <a:p>
            <a:pPr marL="0" indent="0">
              <a:buNone/>
            </a:pPr>
            <a:r>
              <a:rPr lang="en-GB" sz="2400" dirty="0" smtClean="0">
                <a:solidFill>
                  <a:schemeClr val="accent2">
                    <a:lumMod val="50000"/>
                  </a:schemeClr>
                </a:solidFill>
              </a:rPr>
              <a:t>Quieter roads alongside Park to suit most cycle user types, including less confident</a:t>
            </a:r>
          </a:p>
          <a:p>
            <a:pPr marL="0" indent="0">
              <a:buNone/>
            </a:pPr>
            <a:endParaRPr lang="en-GB" sz="2400" dirty="0" smtClean="0">
              <a:solidFill>
                <a:schemeClr val="accent2">
                  <a:lumMod val="50000"/>
                </a:schemeClr>
              </a:solidFill>
            </a:endParaRPr>
          </a:p>
          <a:p>
            <a:pPr marL="0" indent="0">
              <a:buNone/>
            </a:pPr>
            <a:r>
              <a:rPr lang="en-GB" sz="2400" dirty="0" smtClean="0">
                <a:solidFill>
                  <a:schemeClr val="accent2">
                    <a:lumMod val="50000"/>
                  </a:schemeClr>
                </a:solidFill>
              </a:rPr>
              <a:t>Possible short cut in NE corner of Courtenay Park, as part of Future High Street Fund proposal</a:t>
            </a:r>
            <a:endParaRPr lang="en-GB" sz="2400" dirty="0">
              <a:solidFill>
                <a:schemeClr val="accent2">
                  <a:lumMod val="50000"/>
                </a:schemeClr>
              </a:solidFill>
            </a:endParaRPr>
          </a:p>
        </p:txBody>
      </p:sp>
      <p:pic>
        <p:nvPicPr>
          <p:cNvPr id="4" name="Picture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15506" b="12066"/>
          <a:stretch/>
        </p:blipFill>
        <p:spPr bwMode="auto">
          <a:xfrm>
            <a:off x="0" y="6007100"/>
            <a:ext cx="1751013" cy="850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780029" y="6007100"/>
            <a:ext cx="2152650" cy="755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7958480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2376" y="205467"/>
            <a:ext cx="9321800" cy="800100"/>
          </a:xfrm>
        </p:spPr>
        <p:txBody>
          <a:bodyPr>
            <a:noAutofit/>
          </a:bodyPr>
          <a:lstStyle/>
          <a:p>
            <a:r>
              <a:rPr lang="en-GB" dirty="0" smtClean="0"/>
              <a:t> Newton Abbot Town Centre, potential links </a:t>
            </a:r>
            <a:endParaRPr lang="en-GB" dirty="0"/>
          </a:p>
        </p:txBody>
      </p:sp>
      <p:pic>
        <p:nvPicPr>
          <p:cNvPr id="4" name="Picture 5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664700" y="5943600"/>
            <a:ext cx="2152650" cy="755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1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15506" b="12066"/>
          <a:stretch/>
        </p:blipFill>
        <p:spPr bwMode="auto">
          <a:xfrm>
            <a:off x="0" y="6007100"/>
            <a:ext cx="1751013" cy="850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22921" y="939250"/>
            <a:ext cx="7071019" cy="576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828625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254000"/>
            <a:ext cx="8596668" cy="800100"/>
          </a:xfrm>
        </p:spPr>
        <p:txBody>
          <a:bodyPr/>
          <a:lstStyle/>
          <a:p>
            <a:r>
              <a:rPr lang="en-GB" dirty="0" smtClean="0"/>
              <a:t>      South-west Exeter </a:t>
            </a:r>
            <a:endParaRPr lang="en-GB" dirty="0"/>
          </a:p>
        </p:txBody>
      </p:sp>
      <p:pic>
        <p:nvPicPr>
          <p:cNvPr id="4" name="Picture 5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664700" y="5943600"/>
            <a:ext cx="2152650" cy="755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1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15506" b="12066"/>
          <a:stretch/>
        </p:blipFill>
        <p:spPr bwMode="auto">
          <a:xfrm>
            <a:off x="0" y="6007100"/>
            <a:ext cx="1751013" cy="850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7334" y="1054100"/>
            <a:ext cx="8596668" cy="4987263"/>
          </a:xfrm>
        </p:spPr>
        <p:txBody>
          <a:bodyPr>
            <a:normAutofit lnSpcReduction="10000"/>
          </a:bodyPr>
          <a:lstStyle/>
          <a:p>
            <a:r>
              <a:rPr lang="en-GB" sz="2200" dirty="0" smtClean="0"/>
              <a:t>£55m external funding secured for significant infrastructure works / provision to facilitate SW Exeter development</a:t>
            </a:r>
          </a:p>
          <a:p>
            <a:pPr marL="0" indent="0">
              <a:buNone/>
            </a:pPr>
            <a:endParaRPr lang="en-GB" sz="2200" dirty="0" smtClean="0"/>
          </a:p>
          <a:p>
            <a:r>
              <a:rPr lang="en-GB" sz="2200" dirty="0" smtClean="0"/>
              <a:t>Includes new cycle + pedestrian bridge over A379 linking development on either sides – new all ages school and community building, new countryside park</a:t>
            </a:r>
          </a:p>
          <a:p>
            <a:pPr marL="0" indent="0">
              <a:buNone/>
            </a:pPr>
            <a:endParaRPr lang="en-GB" sz="2200" dirty="0" smtClean="0"/>
          </a:p>
          <a:p>
            <a:r>
              <a:rPr lang="en-GB" sz="2200" dirty="0" smtClean="0"/>
              <a:t>Improved cycle and pedestrian link E – W through development, avoiding A379, linking to existing network Marsh Barton &amp; Exe Estuary Trail</a:t>
            </a:r>
          </a:p>
          <a:p>
            <a:pPr marL="0" indent="0">
              <a:buNone/>
            </a:pPr>
            <a:endParaRPr lang="en-GB" sz="2200" dirty="0" smtClean="0"/>
          </a:p>
          <a:p>
            <a:r>
              <a:rPr lang="en-GB" sz="2200" dirty="0" smtClean="0"/>
              <a:t>Old Matford Road – likely to become active travel only through route, subject to consultation  </a:t>
            </a:r>
            <a:endParaRPr lang="en-GB" sz="2200" dirty="0"/>
          </a:p>
        </p:txBody>
      </p:sp>
    </p:spTree>
    <p:extLst>
      <p:ext uri="{BB962C8B-B14F-4D97-AF65-F5344CB8AC3E}">
        <p14:creationId xmlns:p14="http://schemas.microsoft.com/office/powerpoint/2010/main" val="384324225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6400" y="342899"/>
            <a:ext cx="8596668" cy="1082675"/>
          </a:xfrm>
        </p:spPr>
        <p:txBody>
          <a:bodyPr>
            <a:normAutofit fontScale="90000"/>
          </a:bodyPr>
          <a:lstStyle/>
          <a:p>
            <a:pPr algn="ctr"/>
            <a:r>
              <a:rPr lang="en-GB" dirty="0" smtClean="0"/>
              <a:t>        South-west Exeter – cyclist + pedestrian   bridge over A379</a:t>
            </a:r>
            <a:endParaRPr lang="en-GB" dirty="0"/>
          </a:p>
        </p:txBody>
      </p:sp>
      <p:pic>
        <p:nvPicPr>
          <p:cNvPr id="4" name="Picture 5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664700" y="5943600"/>
            <a:ext cx="2152650" cy="755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1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15506" b="12066"/>
          <a:stretch/>
        </p:blipFill>
        <p:spPr bwMode="auto">
          <a:xfrm>
            <a:off x="0" y="6007100"/>
            <a:ext cx="1751013" cy="850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Content Placeholder 5"/>
          <p:cNvPicPr>
            <a:picLocks noGrp="1" noChangeAspect="1"/>
          </p:cNvPicPr>
          <p:nvPr>
            <p:ph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915235" y="1425575"/>
            <a:ext cx="6400968" cy="5111750"/>
          </a:xfrm>
        </p:spPr>
      </p:pic>
    </p:spTree>
    <p:extLst>
      <p:ext uri="{BB962C8B-B14F-4D97-AF65-F5344CB8AC3E}">
        <p14:creationId xmlns:p14="http://schemas.microsoft.com/office/powerpoint/2010/main" val="391030681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7248" y="263611"/>
            <a:ext cx="8596668" cy="823784"/>
          </a:xfrm>
        </p:spPr>
        <p:txBody>
          <a:bodyPr/>
          <a:lstStyle/>
          <a:p>
            <a:r>
              <a:rPr lang="en-GB" dirty="0" smtClean="0">
                <a:solidFill>
                  <a:schemeClr val="accent2">
                    <a:lumMod val="50000"/>
                  </a:schemeClr>
                </a:solidFill>
              </a:rPr>
              <a:t>Chudleigh - Local Linkages</a:t>
            </a:r>
            <a:endParaRPr lang="en-GB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3698" y="1167371"/>
            <a:ext cx="8960964" cy="4782065"/>
          </a:xfrm>
        </p:spPr>
        <p:txBody>
          <a:bodyPr>
            <a:normAutofit lnSpcReduction="10000"/>
          </a:bodyPr>
          <a:lstStyle/>
          <a:p>
            <a:r>
              <a:rPr lang="en-GB" sz="2400" dirty="0" smtClean="0">
                <a:solidFill>
                  <a:schemeClr val="accent2">
                    <a:lumMod val="50000"/>
                  </a:schemeClr>
                </a:solidFill>
              </a:rPr>
              <a:t>Town Councillors &amp; Active Travel Group very keen to work towards being linked into network, Chudleigh Knighton, Bovey, </a:t>
            </a:r>
            <a:r>
              <a:rPr lang="en-GB" sz="2400" dirty="0" err="1" smtClean="0">
                <a:solidFill>
                  <a:schemeClr val="accent2">
                    <a:lumMod val="50000"/>
                  </a:schemeClr>
                </a:solidFill>
              </a:rPr>
              <a:t>Kingsteignton</a:t>
            </a:r>
            <a:endParaRPr lang="en-GB" sz="2400" dirty="0" smtClean="0">
              <a:solidFill>
                <a:schemeClr val="accent2">
                  <a:lumMod val="50000"/>
                </a:schemeClr>
              </a:solidFill>
            </a:endParaRPr>
          </a:p>
          <a:p>
            <a:r>
              <a:rPr lang="en-GB" sz="2400" dirty="0" smtClean="0">
                <a:solidFill>
                  <a:schemeClr val="accent2">
                    <a:lumMod val="50000"/>
                  </a:schemeClr>
                </a:solidFill>
              </a:rPr>
              <a:t>Chudleigh youngsters, </a:t>
            </a:r>
            <a:r>
              <a:rPr lang="en-GB" sz="2400" dirty="0" err="1" smtClean="0">
                <a:solidFill>
                  <a:schemeClr val="accent2">
                    <a:lumMod val="50000"/>
                  </a:schemeClr>
                </a:solidFill>
              </a:rPr>
              <a:t>Kingsteignton</a:t>
            </a:r>
            <a:r>
              <a:rPr lang="en-GB" sz="2400" dirty="0" smtClean="0">
                <a:solidFill>
                  <a:schemeClr val="accent2">
                    <a:lumMod val="50000"/>
                  </a:schemeClr>
                </a:solidFill>
              </a:rPr>
              <a:t> education catchment</a:t>
            </a:r>
          </a:p>
          <a:p>
            <a:r>
              <a:rPr lang="en-GB" sz="2400" dirty="0" smtClean="0">
                <a:solidFill>
                  <a:schemeClr val="accent2">
                    <a:lumMod val="50000"/>
                  </a:schemeClr>
                </a:solidFill>
              </a:rPr>
              <a:t>Active Travel Group has been discussing route options, and promoting a riverside link to Chudleigh Knighton</a:t>
            </a:r>
          </a:p>
          <a:p>
            <a:r>
              <a:rPr lang="en-GB" sz="2400" dirty="0" smtClean="0">
                <a:solidFill>
                  <a:schemeClr val="accent2">
                    <a:lumMod val="50000"/>
                  </a:schemeClr>
                </a:solidFill>
              </a:rPr>
              <a:t>We will continue to listen to local input </a:t>
            </a:r>
            <a:endParaRPr lang="en-GB" sz="2400" dirty="0">
              <a:solidFill>
                <a:schemeClr val="accent2">
                  <a:lumMod val="50000"/>
                </a:schemeClr>
              </a:solidFill>
            </a:endParaRPr>
          </a:p>
          <a:p>
            <a:r>
              <a:rPr lang="en-GB" sz="2400" dirty="0" smtClean="0">
                <a:solidFill>
                  <a:schemeClr val="accent2">
                    <a:lumMod val="50000"/>
                  </a:schemeClr>
                </a:solidFill>
              </a:rPr>
              <a:t>This is not a strategic need in the Devon Walking &amp; Cycling Strategy but is recognised in the Teignbridge Green Infrastructure Strategy as a locally important link </a:t>
            </a:r>
          </a:p>
          <a:p>
            <a:r>
              <a:rPr lang="en-GB" sz="2400" dirty="0" smtClean="0">
                <a:solidFill>
                  <a:schemeClr val="accent2">
                    <a:lumMod val="50000"/>
                  </a:schemeClr>
                </a:solidFill>
              </a:rPr>
              <a:t>Remain alert to funding opportunities both to support design and delivery</a:t>
            </a:r>
          </a:p>
          <a:p>
            <a:endParaRPr lang="en-GB" sz="2400" dirty="0" smtClean="0">
              <a:solidFill>
                <a:schemeClr val="accent2">
                  <a:lumMod val="50000"/>
                </a:schemeClr>
              </a:solidFill>
            </a:endParaRPr>
          </a:p>
          <a:p>
            <a:endParaRPr lang="en-GB" dirty="0">
              <a:solidFill>
                <a:schemeClr val="accent2">
                  <a:lumMod val="50000"/>
                </a:schemeClr>
              </a:solidFill>
            </a:endParaRPr>
          </a:p>
        </p:txBody>
      </p:sp>
      <p:pic>
        <p:nvPicPr>
          <p:cNvPr id="4" name="Picture 5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664700" y="5943600"/>
            <a:ext cx="2152650" cy="755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1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15506" b="12066"/>
          <a:stretch/>
        </p:blipFill>
        <p:spPr bwMode="auto">
          <a:xfrm>
            <a:off x="0" y="6007100"/>
            <a:ext cx="1751013" cy="850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5889001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288324"/>
            <a:ext cx="8596668" cy="1532238"/>
          </a:xfrm>
        </p:spPr>
        <p:txBody>
          <a:bodyPr>
            <a:normAutofit fontScale="90000"/>
          </a:bodyPr>
          <a:lstStyle/>
          <a:p>
            <a:r>
              <a:rPr lang="en-GB" dirty="0" smtClean="0">
                <a:solidFill>
                  <a:schemeClr val="accent2">
                    <a:lumMod val="50000"/>
                  </a:schemeClr>
                </a:solidFill>
              </a:rPr>
              <a:t>Newton Abbot Cycle Hub &amp; </a:t>
            </a:r>
            <a:br>
              <a:rPr lang="en-GB" dirty="0" smtClean="0">
                <a:solidFill>
                  <a:schemeClr val="accent2">
                    <a:lumMod val="50000"/>
                  </a:schemeClr>
                </a:solidFill>
              </a:rPr>
            </a:br>
            <a:r>
              <a:rPr lang="en-GB" dirty="0" smtClean="0">
                <a:solidFill>
                  <a:schemeClr val="accent2">
                    <a:lumMod val="50000"/>
                  </a:schemeClr>
                </a:solidFill>
              </a:rPr>
              <a:t>Torbay </a:t>
            </a:r>
            <a:r>
              <a:rPr lang="en-GB" dirty="0" err="1" smtClean="0">
                <a:solidFill>
                  <a:schemeClr val="accent2">
                    <a:lumMod val="50000"/>
                  </a:schemeClr>
                </a:solidFill>
              </a:rPr>
              <a:t>Velopark</a:t>
            </a:r>
            <a:r>
              <a:rPr lang="en-GB" dirty="0" smtClean="0">
                <a:solidFill>
                  <a:schemeClr val="accent2">
                    <a:lumMod val="50000"/>
                  </a:schemeClr>
                </a:solidFill>
              </a:rPr>
              <a:t> – complimentary proposals</a:t>
            </a:r>
            <a:endParaRPr lang="en-GB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7334" y="1441622"/>
            <a:ext cx="8596668" cy="4489621"/>
          </a:xfrm>
        </p:spPr>
        <p:txBody>
          <a:bodyPr/>
          <a:lstStyle/>
          <a:p>
            <a:r>
              <a:rPr lang="en-GB" sz="2400" dirty="0" smtClean="0">
                <a:solidFill>
                  <a:schemeClr val="accent2">
                    <a:lumMod val="50000"/>
                  </a:schemeClr>
                </a:solidFill>
              </a:rPr>
              <a:t>Calls for establishing a cycle hub in Newton Abbot</a:t>
            </a:r>
          </a:p>
          <a:p>
            <a:r>
              <a:rPr lang="en-GB" sz="2400" dirty="0" smtClean="0">
                <a:solidFill>
                  <a:schemeClr val="accent2">
                    <a:lumMod val="50000"/>
                  </a:schemeClr>
                </a:solidFill>
              </a:rPr>
              <a:t>Teignbridge District Council keen to support this </a:t>
            </a:r>
          </a:p>
          <a:p>
            <a:r>
              <a:rPr lang="en-GB" sz="2400" dirty="0" smtClean="0">
                <a:solidFill>
                  <a:schemeClr val="accent2">
                    <a:lumMod val="50000"/>
                  </a:schemeClr>
                </a:solidFill>
              </a:rPr>
              <a:t>Early options review, Ride-On interest</a:t>
            </a:r>
          </a:p>
          <a:p>
            <a:r>
              <a:rPr lang="en-GB" sz="2400" dirty="0" smtClean="0">
                <a:solidFill>
                  <a:schemeClr val="accent2">
                    <a:lumMod val="50000"/>
                  </a:schemeClr>
                </a:solidFill>
              </a:rPr>
              <a:t>Ideas / inputs please get in touch (email displayed on final slide)</a:t>
            </a:r>
          </a:p>
          <a:p>
            <a:endParaRPr lang="en-GB" sz="2400" dirty="0">
              <a:solidFill>
                <a:schemeClr val="accent2">
                  <a:lumMod val="50000"/>
                </a:schemeClr>
              </a:solidFill>
            </a:endParaRPr>
          </a:p>
          <a:p>
            <a:r>
              <a:rPr lang="en-GB" sz="2400" dirty="0" smtClean="0">
                <a:solidFill>
                  <a:schemeClr val="accent2">
                    <a:lumMod val="50000"/>
                  </a:schemeClr>
                </a:solidFill>
              </a:rPr>
              <a:t>British Cycling, Places to Ride</a:t>
            </a:r>
          </a:p>
          <a:p>
            <a:r>
              <a:rPr lang="en-GB" sz="2400" dirty="0" smtClean="0">
                <a:solidFill>
                  <a:schemeClr val="accent2">
                    <a:lumMod val="50000"/>
                  </a:schemeClr>
                </a:solidFill>
              </a:rPr>
              <a:t>Mid-Devon Cycle Club &amp; partners, proposal at </a:t>
            </a:r>
            <a:r>
              <a:rPr lang="en-GB" sz="2400" dirty="0" err="1" smtClean="0">
                <a:solidFill>
                  <a:schemeClr val="accent2">
                    <a:lumMod val="50000"/>
                  </a:schemeClr>
                </a:solidFill>
              </a:rPr>
              <a:t>Velopark</a:t>
            </a:r>
            <a:endParaRPr lang="en-GB" sz="2400" dirty="0" smtClean="0">
              <a:solidFill>
                <a:schemeClr val="accent2">
                  <a:lumMod val="50000"/>
                </a:schemeClr>
              </a:solidFill>
            </a:endParaRPr>
          </a:p>
          <a:p>
            <a:r>
              <a:rPr lang="en-GB" sz="2400" dirty="0" smtClean="0">
                <a:solidFill>
                  <a:schemeClr val="accent2">
                    <a:lumMod val="50000"/>
                  </a:schemeClr>
                </a:solidFill>
              </a:rPr>
              <a:t>Liam McGrath, Chairman MDCC  </a:t>
            </a:r>
          </a:p>
          <a:p>
            <a:pPr marL="0" indent="0">
              <a:buNone/>
            </a:pPr>
            <a:endParaRPr lang="en-GB" dirty="0"/>
          </a:p>
        </p:txBody>
      </p:sp>
      <p:pic>
        <p:nvPicPr>
          <p:cNvPr id="4" name="Picture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15506" b="12066"/>
          <a:stretch/>
        </p:blipFill>
        <p:spPr bwMode="auto">
          <a:xfrm>
            <a:off x="0" y="6007100"/>
            <a:ext cx="1751013" cy="850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951336" y="6054725"/>
            <a:ext cx="2152650" cy="755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9742534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95020"/>
            <a:ext cx="8596668" cy="1320800"/>
          </a:xfrm>
        </p:spPr>
        <p:txBody>
          <a:bodyPr/>
          <a:lstStyle/>
          <a:p>
            <a:r>
              <a:rPr lang="en-GB" dirty="0" smtClean="0">
                <a:solidFill>
                  <a:schemeClr val="accent2">
                    <a:lumMod val="75000"/>
                  </a:schemeClr>
                </a:solidFill>
              </a:rPr>
              <a:t>Dartmoor National Park Authority </a:t>
            </a:r>
            <a:br>
              <a:rPr lang="en-GB" dirty="0" smtClean="0">
                <a:solidFill>
                  <a:schemeClr val="accent2">
                    <a:lumMod val="75000"/>
                  </a:schemeClr>
                </a:solidFill>
              </a:rPr>
            </a:br>
            <a:r>
              <a:rPr lang="en-GB" dirty="0" smtClean="0">
                <a:solidFill>
                  <a:schemeClr val="accent2">
                    <a:lumMod val="75000"/>
                  </a:schemeClr>
                </a:solidFill>
              </a:rPr>
              <a:t>           Active Travel update</a:t>
            </a:r>
            <a:endParaRPr lang="en-GB" dirty="0">
              <a:solidFill>
                <a:schemeClr val="accent2">
                  <a:lumMod val="75000"/>
                </a:schemeClr>
              </a:solidFill>
            </a:endParaRPr>
          </a:p>
        </p:txBody>
      </p:sp>
      <p:pic>
        <p:nvPicPr>
          <p:cNvPr id="10" name="Content Placeholder 9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42020" y="550510"/>
            <a:ext cx="1095375" cy="962025"/>
          </a:xfrm>
        </p:spPr>
      </p:pic>
      <p:pic>
        <p:nvPicPr>
          <p:cNvPr id="4" name="Picture 1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15506" b="12066"/>
          <a:stretch/>
        </p:blipFill>
        <p:spPr bwMode="auto">
          <a:xfrm>
            <a:off x="0" y="6007100"/>
            <a:ext cx="1751013" cy="850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862408" y="6007100"/>
            <a:ext cx="2152650" cy="755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Title 1"/>
          <p:cNvSpPr txBox="1">
            <a:spLocks/>
          </p:cNvSpPr>
          <p:nvPr/>
        </p:nvSpPr>
        <p:spPr>
          <a:xfrm>
            <a:off x="4215485" y="1972963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endParaRPr lang="en-GB" dirty="0" smtClean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11" name="Content Placeholder 2"/>
          <p:cNvSpPr txBox="1">
            <a:spLocks/>
          </p:cNvSpPr>
          <p:nvPr/>
        </p:nvSpPr>
        <p:spPr>
          <a:xfrm>
            <a:off x="677334" y="1972963"/>
            <a:ext cx="8596668" cy="3846559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10000"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GB" sz="2800" dirty="0" smtClean="0">
                <a:solidFill>
                  <a:schemeClr val="accent2">
                    <a:lumMod val="75000"/>
                  </a:schemeClr>
                </a:solidFill>
              </a:rPr>
              <a:t>Jen Manning, DNPA Recreation Officer</a:t>
            </a:r>
          </a:p>
          <a:p>
            <a:pPr marL="0" indent="0">
              <a:buNone/>
            </a:pPr>
            <a:r>
              <a:rPr lang="en-GB" sz="2800" dirty="0" smtClean="0">
                <a:solidFill>
                  <a:schemeClr val="accent2">
                    <a:lumMod val="75000"/>
                  </a:schemeClr>
                </a:solidFill>
              </a:rPr>
              <a:t>Very early outline review </a:t>
            </a:r>
          </a:p>
          <a:p>
            <a:pPr marL="0" indent="0">
              <a:buNone/>
            </a:pPr>
            <a:r>
              <a:rPr lang="en-GB" sz="2800" dirty="0" smtClean="0">
                <a:solidFill>
                  <a:schemeClr val="accent2">
                    <a:lumMod val="75000"/>
                  </a:schemeClr>
                </a:solidFill>
              </a:rPr>
              <a:t>Understanding better the locally identified needs </a:t>
            </a:r>
          </a:p>
          <a:p>
            <a:pPr marL="0" indent="0">
              <a:buNone/>
            </a:pPr>
            <a:r>
              <a:rPr lang="en-GB" sz="2800" dirty="0" smtClean="0">
                <a:solidFill>
                  <a:schemeClr val="accent2">
                    <a:lumMod val="75000"/>
                  </a:schemeClr>
                </a:solidFill>
              </a:rPr>
              <a:t>Particularly along the A38 corridor </a:t>
            </a:r>
          </a:p>
          <a:p>
            <a:pPr marL="0" indent="0">
              <a:buNone/>
            </a:pPr>
            <a:r>
              <a:rPr lang="en-GB" sz="2800" dirty="0" err="1" smtClean="0">
                <a:solidFill>
                  <a:schemeClr val="accent2">
                    <a:lumMod val="75000"/>
                  </a:schemeClr>
                </a:solidFill>
              </a:rPr>
              <a:t>Buckfastleigh</a:t>
            </a:r>
            <a:r>
              <a:rPr lang="en-GB" sz="2800" dirty="0" smtClean="0">
                <a:solidFill>
                  <a:schemeClr val="accent2">
                    <a:lumMod val="75000"/>
                  </a:schemeClr>
                </a:solidFill>
              </a:rPr>
              <a:t> – Ashburton (&amp; Newton Abbot)</a:t>
            </a:r>
          </a:p>
          <a:p>
            <a:pPr marL="0" indent="0">
              <a:buNone/>
            </a:pPr>
            <a:r>
              <a:rPr lang="en-GB" sz="2800" dirty="0" smtClean="0">
                <a:solidFill>
                  <a:schemeClr val="accent2">
                    <a:lumMod val="75000"/>
                  </a:schemeClr>
                </a:solidFill>
              </a:rPr>
              <a:t>Ivybridge – Bovey Tracey </a:t>
            </a:r>
          </a:p>
          <a:p>
            <a:pPr marL="0" indent="0">
              <a:buNone/>
            </a:pPr>
            <a:r>
              <a:rPr lang="en-GB" sz="2800" dirty="0" smtClean="0">
                <a:solidFill>
                  <a:schemeClr val="accent2">
                    <a:lumMod val="75000"/>
                  </a:schemeClr>
                </a:solidFill>
              </a:rPr>
              <a:t>Cycling hub potential</a:t>
            </a:r>
          </a:p>
          <a:p>
            <a:pPr marL="0" indent="0">
              <a:buNone/>
            </a:pPr>
            <a:r>
              <a:rPr lang="en-GB" sz="2800" dirty="0" smtClean="0">
                <a:solidFill>
                  <a:schemeClr val="accent2">
                    <a:lumMod val="75000"/>
                  </a:schemeClr>
                </a:solidFill>
              </a:rPr>
              <a:t>E-hire opportunities</a:t>
            </a:r>
          </a:p>
          <a:p>
            <a:pPr marL="0" indent="0">
              <a:buNone/>
            </a:pP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68124389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l="20923" t="15159" r="23317" b="16773"/>
          <a:stretch/>
        </p:blipFill>
        <p:spPr>
          <a:xfrm>
            <a:off x="2199861" y="2094709"/>
            <a:ext cx="6798366" cy="4668041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862408" y="6007100"/>
            <a:ext cx="2152650" cy="755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1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15506" b="12066"/>
          <a:stretch/>
        </p:blipFill>
        <p:spPr bwMode="auto">
          <a:xfrm>
            <a:off x="0" y="6007100"/>
            <a:ext cx="1751013" cy="850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5"/>
          <a:srcRect l="17391" t="76715" r="16087" b="4347"/>
          <a:stretch/>
        </p:blipFill>
        <p:spPr>
          <a:xfrm>
            <a:off x="1021891" y="251791"/>
            <a:ext cx="8110330" cy="1298714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1021891" y="1588533"/>
            <a:ext cx="385618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dirty="0">
                <a:solidFill>
                  <a:schemeClr val="tx1">
                    <a:lumMod val="95000"/>
                    <a:lumOff val="5000"/>
                  </a:schemeClr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  <a:hlinkClick r:id="rId6"/>
              </a:rPr>
              <a:t>DavidRickwood@woodlandtrust.org.uk</a:t>
            </a:r>
            <a:endParaRPr lang="en-GB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2353262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/>
          <a:srcRect l="20856" t="9468" r="19482" b="22126"/>
          <a:stretch/>
        </p:blipFill>
        <p:spPr>
          <a:xfrm>
            <a:off x="2040835" y="1741281"/>
            <a:ext cx="7274049" cy="4691269"/>
          </a:xfrm>
          <a:prstGeom prst="rect">
            <a:avLst/>
          </a:prstGeom>
        </p:spPr>
      </p:pic>
      <p:pic>
        <p:nvPicPr>
          <p:cNvPr id="7" name="Picture 5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862408" y="6007100"/>
            <a:ext cx="2152650" cy="755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1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15506" b="12066"/>
          <a:stretch/>
        </p:blipFill>
        <p:spPr bwMode="auto">
          <a:xfrm>
            <a:off x="0" y="6007100"/>
            <a:ext cx="1751013" cy="850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5"/>
          <a:srcRect l="17391" t="76715" r="16087" b="4347"/>
          <a:stretch/>
        </p:blipFill>
        <p:spPr>
          <a:xfrm>
            <a:off x="1021891" y="251791"/>
            <a:ext cx="8110330" cy="12987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686891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l="17608" t="7729" r="16196" b="4155"/>
          <a:stretch/>
        </p:blipFill>
        <p:spPr>
          <a:xfrm>
            <a:off x="612992" y="92765"/>
            <a:ext cx="8894605" cy="6660000"/>
          </a:xfrm>
          <a:prstGeom prst="rect">
            <a:avLst/>
          </a:prstGeom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039350" y="5997115"/>
            <a:ext cx="2152650" cy="755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1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15506" b="12066"/>
          <a:stretch/>
        </p:blipFill>
        <p:spPr bwMode="auto">
          <a:xfrm>
            <a:off x="10039350" y="5112854"/>
            <a:ext cx="1751013" cy="850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5"/>
          <a:srcRect l="72814" t="76715" r="16087" b="4347"/>
          <a:stretch/>
        </p:blipFill>
        <p:spPr>
          <a:xfrm>
            <a:off x="10439077" y="212034"/>
            <a:ext cx="1353195" cy="12987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940089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4999" y="461319"/>
            <a:ext cx="8596668" cy="724930"/>
          </a:xfrm>
        </p:spPr>
        <p:txBody>
          <a:bodyPr/>
          <a:lstStyle/>
          <a:p>
            <a:r>
              <a:rPr lang="en-GB" b="1" dirty="0" smtClean="0">
                <a:solidFill>
                  <a:schemeClr val="accent2">
                    <a:lumMod val="75000"/>
                  </a:schemeClr>
                </a:solidFill>
              </a:rPr>
              <a:t>Any Other Business?...</a:t>
            </a:r>
            <a:endParaRPr lang="en-GB" b="1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8710" y="1555642"/>
            <a:ext cx="9109245" cy="438384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GB" sz="2800" dirty="0" smtClean="0">
                <a:solidFill>
                  <a:schemeClr val="accent2">
                    <a:lumMod val="75000"/>
                  </a:schemeClr>
                </a:solidFill>
              </a:rPr>
              <a:t>Further questions or inputs on opportunities or issues – </a:t>
            </a:r>
            <a:r>
              <a:rPr lang="en-GB" sz="2800" b="1" dirty="0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please raise your virtual Zoom blue hand</a:t>
            </a:r>
          </a:p>
          <a:p>
            <a:pPr marL="0" indent="0">
              <a:buNone/>
            </a:pPr>
            <a:endParaRPr lang="en-GB" dirty="0" smtClean="0"/>
          </a:p>
          <a:p>
            <a:pPr marL="0" indent="0">
              <a:buNone/>
            </a:pPr>
            <a:r>
              <a:rPr lang="en-GB" dirty="0" smtClean="0"/>
              <a:t>Estelle </a:t>
            </a:r>
            <a:r>
              <a:rPr lang="en-GB" dirty="0"/>
              <a:t>Skinner</a:t>
            </a:r>
          </a:p>
          <a:p>
            <a:pPr marL="0" indent="0">
              <a:buNone/>
            </a:pPr>
            <a:r>
              <a:rPr lang="en-GB" dirty="0"/>
              <a:t>     Green Infrastructure Officer, Teignbridge District Council</a:t>
            </a:r>
          </a:p>
          <a:p>
            <a:pPr marL="0" indent="0">
              <a:buNone/>
            </a:pPr>
            <a:r>
              <a:rPr lang="en-GB" dirty="0"/>
              <a:t>     </a:t>
            </a:r>
            <a:r>
              <a:rPr lang="en-GB" dirty="0">
                <a:hlinkClick r:id="rId2"/>
              </a:rPr>
              <a:t>estelle.skinner@teignbridge.gov.uk</a:t>
            </a:r>
            <a:endParaRPr lang="en-GB" dirty="0"/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r>
              <a:rPr lang="en-GB" dirty="0"/>
              <a:t>Devon County Council</a:t>
            </a:r>
          </a:p>
          <a:p>
            <a:pPr marL="0" indent="0">
              <a:buNone/>
            </a:pPr>
            <a:r>
              <a:rPr lang="en-GB" dirty="0"/>
              <a:t>Cycle path maintenance / hazard issues:</a:t>
            </a:r>
          </a:p>
          <a:p>
            <a:pPr marL="0" indent="0">
              <a:buNone/>
            </a:pPr>
            <a:r>
              <a:rPr lang="en-GB" dirty="0">
                <a:hlinkClick r:id="rId3"/>
              </a:rPr>
              <a:t>    https://www.devon.gov.uk/roadsandtransport/report-a-problem/</a:t>
            </a:r>
            <a:endParaRPr lang="en-GB" dirty="0"/>
          </a:p>
          <a:p>
            <a:pPr marL="0" indent="0">
              <a:buNone/>
            </a:pPr>
            <a:endParaRPr lang="en-GB" sz="3200" dirty="0">
              <a:solidFill>
                <a:schemeClr val="accent2">
                  <a:lumMod val="75000"/>
                </a:schemeClr>
              </a:solidFill>
            </a:endParaRPr>
          </a:p>
        </p:txBody>
      </p:sp>
      <p:pic>
        <p:nvPicPr>
          <p:cNvPr id="4" name="Picture 1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15506" b="12066"/>
          <a:stretch/>
        </p:blipFill>
        <p:spPr bwMode="auto">
          <a:xfrm>
            <a:off x="0" y="6007100"/>
            <a:ext cx="1751013" cy="850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862408" y="6007100"/>
            <a:ext cx="2152650" cy="755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71225678"/>
      </p:ext>
    </p:extLst>
  </p:cSld>
  <p:clrMapOvr>
    <a:masterClrMapping/>
  </p:clrMapOvr>
</p:sld>
</file>

<file path=ppt/theme/theme1.xml><?xml version="1.0" encoding="utf-8"?>
<a:theme xmlns:a="http://schemas.openxmlformats.org/drawingml/2006/main" name="Facet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245</TotalTime>
  <Words>680</Words>
  <Application>Microsoft Office PowerPoint</Application>
  <PresentationFormat>Widescreen</PresentationFormat>
  <Paragraphs>110</Paragraphs>
  <Slides>20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6" baseType="lpstr">
      <vt:lpstr>Arial</vt:lpstr>
      <vt:lpstr>Calibri</vt:lpstr>
      <vt:lpstr>Times New Roman</vt:lpstr>
      <vt:lpstr>Trebuchet MS</vt:lpstr>
      <vt:lpstr>Wingdings 3</vt:lpstr>
      <vt:lpstr>Facet</vt:lpstr>
      <vt:lpstr>Teignbridge Cycle Forum </vt:lpstr>
      <vt:lpstr>Welcome &amp; Overview</vt:lpstr>
      <vt:lpstr>Recovery Survey - Teignbridge</vt:lpstr>
      <vt:lpstr>Cycling / Multi-user Route Maintenance</vt:lpstr>
      <vt:lpstr>Teign Estuary Trail Update, Roger North DCC</vt:lpstr>
      <vt:lpstr>PowerPoint Presentation</vt:lpstr>
      <vt:lpstr>      Kingsteignton, Stover Way link</vt:lpstr>
      <vt:lpstr>      Baker’s Park / Ogwell Route</vt:lpstr>
      <vt:lpstr>       Baker’s Park / Ogwell Route</vt:lpstr>
      <vt:lpstr>Cycling in Parks? </vt:lpstr>
      <vt:lpstr> Newton Abbot Town Centre, potential links </vt:lpstr>
      <vt:lpstr>      South-west Exeter </vt:lpstr>
      <vt:lpstr>        South-west Exeter – cyclist + pedestrian   bridge over A379</vt:lpstr>
      <vt:lpstr>Chudleigh - Local Linkages</vt:lpstr>
      <vt:lpstr>Newton Abbot Cycle Hub &amp;  Torbay Velopark – complimentary proposals</vt:lpstr>
      <vt:lpstr>Dartmoor National Park Authority             Active Travel update</vt:lpstr>
      <vt:lpstr>PowerPoint Presentation</vt:lpstr>
      <vt:lpstr>PowerPoint Presentation</vt:lpstr>
      <vt:lpstr>PowerPoint Presentation</vt:lpstr>
      <vt:lpstr>Any Other Business?...</vt:lpstr>
    </vt:vector>
  </TitlesOfParts>
  <Company>Strata Service Solutions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Estelle Skinner</dc:creator>
  <cp:lastModifiedBy>Estelle Skinner</cp:lastModifiedBy>
  <cp:revision>60</cp:revision>
  <dcterms:created xsi:type="dcterms:W3CDTF">2020-11-12T13:30:10Z</dcterms:created>
  <dcterms:modified xsi:type="dcterms:W3CDTF">2020-11-19T10:38:32Z</dcterms:modified>
</cp:coreProperties>
</file>